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30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99" r:id="rId14"/>
    <p:sldId id="306" r:id="rId15"/>
    <p:sldId id="268" r:id="rId16"/>
    <p:sldId id="270" r:id="rId17"/>
    <p:sldId id="288" r:id="rId18"/>
    <p:sldId id="271" r:id="rId19"/>
    <p:sldId id="269" r:id="rId20"/>
    <p:sldId id="284" r:id="rId21"/>
    <p:sldId id="305" r:id="rId22"/>
    <p:sldId id="316" r:id="rId23"/>
    <p:sldId id="272" r:id="rId24"/>
    <p:sldId id="273" r:id="rId25"/>
    <p:sldId id="301" r:id="rId26"/>
    <p:sldId id="311" r:id="rId27"/>
    <p:sldId id="317" r:id="rId28"/>
    <p:sldId id="312" r:id="rId29"/>
    <p:sldId id="313" r:id="rId30"/>
    <p:sldId id="314" r:id="rId31"/>
    <p:sldId id="315" r:id="rId32"/>
    <p:sldId id="276" r:id="rId33"/>
    <p:sldId id="282" r:id="rId34"/>
    <p:sldId id="278" r:id="rId35"/>
    <p:sldId id="277" r:id="rId36"/>
    <p:sldId id="281" r:id="rId37"/>
    <p:sldId id="279" r:id="rId38"/>
    <p:sldId id="287" r:id="rId39"/>
    <p:sldId id="285" r:id="rId40"/>
    <p:sldId id="286" r:id="rId41"/>
    <p:sldId id="283" r:id="rId42"/>
    <p:sldId id="289" r:id="rId43"/>
    <p:sldId id="290" r:id="rId44"/>
    <p:sldId id="292" r:id="rId45"/>
    <p:sldId id="300" r:id="rId46"/>
    <p:sldId id="302" r:id="rId47"/>
    <p:sldId id="291" r:id="rId48"/>
    <p:sldId id="293" r:id="rId49"/>
    <p:sldId id="294" r:id="rId50"/>
    <p:sldId id="295" r:id="rId51"/>
    <p:sldId id="310" r:id="rId52"/>
    <p:sldId id="304" r:id="rId53"/>
    <p:sldId id="307" r:id="rId54"/>
    <p:sldId id="308" r:id="rId55"/>
    <p:sldId id="309" r:id="rId56"/>
    <p:sldId id="275" r:id="rId57"/>
    <p:sldId id="280" r:id="rId58"/>
    <p:sldId id="274" r:id="rId59"/>
    <p:sldId id="298" r:id="rId60"/>
    <p:sldId id="296" r:id="rId61"/>
    <p:sldId id="29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58" autoAdjust="0"/>
  </p:normalViewPr>
  <p:slideViewPr>
    <p:cSldViewPr>
      <p:cViewPr varScale="1">
        <p:scale>
          <a:sx n="113" d="100"/>
          <a:sy n="113" d="100"/>
        </p:scale>
        <p:origin x="-232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693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223A7-2623-48EB-8EF9-36B4E976A46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DBE7B-4096-4066-AF27-9F8BBF58B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4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thbynorthwestern.com/story/student-recreates-north-campus-in-minecraft/" TargetMode="External"/><Relationship Id="rId4" Type="http://schemas.openxmlformats.org/officeDocument/2006/relationships/hyperlink" Target="http://benthemonkey.imgur.com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Relationship Id="rId3" Type="http://schemas.openxmlformats.org/officeDocument/2006/relationships/hyperlink" Target="http://imgur.com/a/kaEaC" TargetMode="Externa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Relationship Id="rId3" Type="http://schemas.openxmlformats.org/officeDocument/2006/relationships/hyperlink" Target="http://www.orderofevents.com/MineCraft/KinectInfo.htm" TargetMode="Externa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://www.minecraft.net/stats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://www.shapeways.com/blog/archives/1155-A-Portal-into-the-Future-2011-in-Review,-and-Whats-to-Come.html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how many people know what </a:t>
            </a:r>
            <a:r>
              <a:rPr lang="en-US" dirty="0" err="1" smtClean="0"/>
              <a:t>Minecraft</a:t>
            </a:r>
            <a:r>
              <a:rPr lang="en-US" baseline="0" dirty="0" smtClean="0"/>
              <a:t> is?</a:t>
            </a:r>
          </a:p>
          <a:p>
            <a:endParaRPr lang="en-US" baseline="0" dirty="0" smtClean="0"/>
          </a:p>
          <a:p>
            <a:r>
              <a:rPr lang="en-US" dirty="0" smtClean="0"/>
              <a:t>World is procedurally</a:t>
            </a:r>
            <a:r>
              <a:rPr lang="en-US" baseline="0" dirty="0" smtClean="0"/>
              <a:t> generated, no two alike.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33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heard we often do</a:t>
            </a:r>
            <a:r>
              <a:rPr lang="en-US" baseline="0" dirty="0" smtClean="0"/>
              <a:t> stuff, then later figure out our motivations. What we say is often “post hoc” and not our real motivations.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8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permitting, do a demo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03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now go into each area in some</a:t>
            </a:r>
            <a:r>
              <a:rPr lang="en-US" baseline="0" dirty="0" smtClean="0"/>
              <a:t>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8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a 2D</a:t>
            </a:r>
            <a:r>
              <a:rPr lang="en-US" baseline="0" dirty="0" smtClean="0"/>
              <a:t> solution, but it’s much more intuitive and precise. A 3D in-program preview would have been nice.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Missing: grips on the selection rectangle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73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all sound</a:t>
            </a:r>
            <a:r>
              <a:rPr lang="en-US" baseline="0" dirty="0" smtClean="0"/>
              <a:t> obvious, but a few were added over time: automatic depth, some warnings, and print cost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30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45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for 3D printing currently you have to use</a:t>
            </a:r>
            <a:r>
              <a:rPr lang="en-US" baseline="0" dirty="0" smtClean="0"/>
              <a:t> one single texture for the model, so must mosaic all combinations. There’s a whole decal library made on the fly.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54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16x16 texture is expanded</a:t>
            </a:r>
            <a:r>
              <a:rPr lang="en-US" baseline="0" dirty="0" smtClean="0"/>
              <a:t> to 18x18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01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 on right is </a:t>
            </a:r>
            <a:r>
              <a:rPr lang="en-US" dirty="0" err="1" smtClean="0"/>
              <a:t>FigurePrints</a:t>
            </a:r>
            <a:r>
              <a:rPr lang="en-US" dirty="0" smtClean="0"/>
              <a:t>, who currently</a:t>
            </a:r>
            <a:r>
              <a:rPr lang="en-US" baseline="0" dirty="0" smtClean="0"/>
              <a:t> have this problem. </a:t>
            </a:r>
            <a:r>
              <a:rPr lang="en-US" baseline="0" dirty="0" err="1" smtClean="0"/>
              <a:t>Mineways</a:t>
            </a:r>
            <a:r>
              <a:rPr lang="en-US" baseline="0" dirty="0" smtClean="0"/>
              <a:t> is on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54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go into some details about</a:t>
            </a:r>
            <a:r>
              <a:rPr lang="en-US" baseline="0" dirty="0" smtClean="0"/>
              <a:t> each of these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26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Floating islands</a:t>
            </a:r>
            <a:r>
              <a:rPr lang="en-US" baseline="0" dirty="0" smtClean="0"/>
              <a:t> won’t export well. Well, they will, but they won’t float any more. Surfaces can be formed that do not connect.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5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support structures</a:t>
            </a:r>
            <a:r>
              <a:rPr lang="en-US" baseline="0" dirty="0" smtClean="0"/>
              <a:t> are needed because the printer prints a layer at a time. The unsolidified material supports the layers above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consider 3D printing to be manufacturing, not printing. “Printing” implies it’s like 2D printing, which</a:t>
            </a:r>
            <a:r>
              <a:rPr lang="en-US" baseline="0" dirty="0" smtClean="0"/>
              <a:t> is very easy nowadays.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consider 3D printing to be manufacturing, not printing. “Printing” implies it’s like 2D printing, which</a:t>
            </a:r>
            <a:r>
              <a:rPr lang="en-US" baseline="0" dirty="0" smtClean="0"/>
              <a:t> is very easy nowadays.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floating</a:t>
            </a:r>
            <a:r>
              <a:rPr lang="en-US" baseline="0" dirty="0" smtClean="0"/>
              <a:t> foliage piece is something the user would decide is worth deleting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26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course, the model itself must be</a:t>
            </a:r>
            <a:r>
              <a:rPr lang="en-US" baseline="0" dirty="0" smtClean="0"/>
              <a:t> watertight otherwise.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1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</a:t>
            </a:r>
            <a:r>
              <a:rPr lang="en-US" baseline="0" dirty="0" smtClean="0"/>
              <a:t> game was mostly about the monsters, it would be pretty dumb, circa 1980’s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Lava is connections</a:t>
            </a:r>
            <a:r>
              <a:rPr lang="en-US" baseline="0" dirty="0" smtClean="0"/>
              <a:t> by edges, pick wool by corners. The user could also always go into the world and fix things “by hand”.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Blocks are added, vs. adding thin beveled connectors of edges, etc., as you want the thickness for strength (plus it’s easier to code, by far).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Adding blocks also looks more natural, vs. adding geometry that you’d never see in the game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16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the surface polygons</a:t>
            </a:r>
            <a:r>
              <a:rPr lang="en-US" baseline="0" dirty="0" smtClean="0"/>
              <a:t> once done is easy enough: just look at each cell and its six neighbors (really, three neighbors – you want to look at each neighbor pair just once). If one side is solid and the other side is air, then create a square there and add the proper texture.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6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6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Uploading a large model via the</a:t>
            </a:r>
            <a:r>
              <a:rPr lang="en-US" baseline="0" dirty="0" smtClean="0"/>
              <a:t> API seems scary – if something goes wrong, it’ll just look like a lock-up.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Minetoys</a:t>
            </a:r>
            <a:r>
              <a:rPr lang="en-US" baseline="0" dirty="0" smtClean="0"/>
              <a:t> is a company that 3D prints character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07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original video is up to 180k</a:t>
            </a:r>
            <a:r>
              <a:rPr lang="en-US" baseline="0" dirty="0" smtClean="0"/>
              <a:t> views. Nice, but most </a:t>
            </a:r>
            <a:r>
              <a:rPr lang="en-US" baseline="0" dirty="0" err="1" smtClean="0"/>
              <a:t>Minecraft</a:t>
            </a:r>
            <a:r>
              <a:rPr lang="en-US" baseline="0" dirty="0" smtClean="0"/>
              <a:t> players have probably never heard of the program at this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38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Eastern Europeans in particular seem to like </a:t>
            </a:r>
            <a:r>
              <a:rPr lang="en-US" dirty="0" err="1" smtClean="0"/>
              <a:t>Mineways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144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starship</a:t>
            </a:r>
            <a:r>
              <a:rPr lang="en-US" baseline="0" dirty="0" smtClean="0"/>
              <a:t> is actually two separate prints, the struts to the nacelles are sturdy plastic. The chain has objects floating in the world, so no gravity can be a help.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3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mineways.com for credits. I should probably have these “march” off the right</a:t>
            </a:r>
            <a:r>
              <a:rPr lang="en-US" baseline="0" dirty="0" smtClean="0"/>
              <a:t> edge of the page by adding 6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1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use Microsoft’s </a:t>
            </a:r>
            <a:r>
              <a:rPr lang="en-US" dirty="0" err="1" smtClean="0"/>
              <a:t>multibyte</a:t>
            </a:r>
            <a:r>
              <a:rPr lang="en-US" dirty="0" smtClean="0"/>
              <a:t> to byte</a:t>
            </a:r>
            <a:r>
              <a:rPr lang="en-US" baseline="0" dirty="0" smtClean="0"/>
              <a:t> converter, it does bad stuff.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13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it appears on the cover, the Mario and Luigi on the left will be gone – the magazine</a:t>
            </a:r>
            <a:r>
              <a:rPr lang="en-US" baseline="0" dirty="0" smtClean="0"/>
              <a:t> was concerned about legal issues.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6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hundreds of block types, many with special physical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18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sighted</a:t>
            </a:r>
            <a:r>
              <a:rPr lang="en-US" baseline="0" dirty="0" smtClean="0"/>
              <a:t> 4/19/2012. </a:t>
            </a:r>
            <a:r>
              <a:rPr lang="en-US" dirty="0" smtClean="0"/>
              <a:t>I like to think you’ve</a:t>
            </a:r>
            <a:r>
              <a:rPr lang="en-US" baseline="0" dirty="0" smtClean="0"/>
              <a:t> succeeded making something new if someone else tries to copy it.</a:t>
            </a:r>
          </a:p>
          <a:p>
            <a:endParaRPr lang="en-US" baseline="0" dirty="0" smtClean="0"/>
          </a:p>
          <a:p>
            <a:r>
              <a:rPr lang="en-US" dirty="0" smtClean="0"/>
              <a:t>Figureprints.com – I’ve been helping the creator,</a:t>
            </a:r>
            <a:r>
              <a:rPr lang="en-US" baseline="0" dirty="0" smtClean="0"/>
              <a:t> Ed Fries, debug his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521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http://www.northbynorthwestern.com/story/student-recreates-north-campus-in-minecraft/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Pictures at </a:t>
            </a:r>
            <a:r>
              <a:rPr lang="en-US" dirty="0" smtClean="0">
                <a:hlinkClick r:id="rId4"/>
              </a:rPr>
              <a:t>http://benthemonkey.imgur.com/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38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can be a lot easier to create something amazing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Minecraft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3ds Max.  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number of people are unleashing their otherwise dormant creativity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Minecraft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 smtClean="0"/>
          </a:p>
          <a:p>
            <a:r>
              <a:rPr lang="en-US" dirty="0" smtClean="0"/>
              <a:t>More from</a:t>
            </a:r>
            <a:r>
              <a:rPr lang="en-US" baseline="0" dirty="0" smtClean="0"/>
              <a:t> Ben Rothman: </a:t>
            </a:r>
            <a:r>
              <a:rPr lang="en-US" dirty="0" smtClean="0">
                <a:hlinkClick r:id="rId3"/>
              </a:rPr>
              <a:t>http://imgur.com/a/kaEaC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http://www.orderofevents.com/MineCraft/KinectInfo.htm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236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3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Redstone wiring allows AND, OR, flip-flops,</a:t>
            </a:r>
            <a:r>
              <a:rPr lang="en-US" baseline="0" dirty="0" smtClean="0"/>
              <a:t> clock cycles,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make the guitar play by standing on different plates for various chords. The frets also depress to show the fingering.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55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</a:t>
            </a:r>
            <a:r>
              <a:rPr lang="en-US" baseline="0" dirty="0" smtClean="0"/>
              <a:t> user is an architect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32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 game developed by one person!</a:t>
            </a:r>
          </a:p>
          <a:p>
            <a:endParaRPr lang="en-US" dirty="0" smtClean="0"/>
          </a:p>
          <a:p>
            <a:r>
              <a:rPr lang="en-US" dirty="0" smtClean="0"/>
              <a:t>… and counting. Sales</a:t>
            </a:r>
            <a:r>
              <a:rPr lang="en-US" baseline="0" dirty="0" smtClean="0"/>
              <a:t> are for accounts on PCs, Mac, Linux; there are also sales on other platforms (handhelds)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Site is planetminecraft.com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Sales stats at </a:t>
            </a:r>
            <a:r>
              <a:rPr lang="en-US" dirty="0" smtClean="0">
                <a:hlinkClick r:id="rId3"/>
              </a:rPr>
              <a:t>http://www.minecraft.net/stats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3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others in the</a:t>
            </a:r>
            <a:r>
              <a:rPr lang="en-US" baseline="0" dirty="0" smtClean="0"/>
              <a:t> consumer field</a:t>
            </a:r>
            <a:r>
              <a:rPr lang="en-US" dirty="0" smtClean="0"/>
              <a:t>: </a:t>
            </a:r>
            <a:r>
              <a:rPr lang="en-US" dirty="0" err="1" smtClean="0"/>
              <a:t>Ponoko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i.materialise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Shapeways</a:t>
            </a:r>
            <a:r>
              <a:rPr lang="en-US" baseline="0" dirty="0" smtClean="0"/>
              <a:t> is much smaller scale than </a:t>
            </a:r>
            <a:r>
              <a:rPr lang="en-US" baseline="0" dirty="0" err="1" smtClean="0"/>
              <a:t>Mojang</a:t>
            </a:r>
            <a:r>
              <a:rPr lang="en-US" baseline="0" dirty="0" smtClean="0"/>
              <a:t> (developer of </a:t>
            </a:r>
            <a:r>
              <a:rPr lang="en-US" baseline="0" dirty="0" err="1" smtClean="0"/>
              <a:t>Minecraft</a:t>
            </a:r>
            <a:r>
              <a:rPr lang="en-US" baseline="0" dirty="0" smtClean="0"/>
              <a:t>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Stats from </a:t>
            </a:r>
            <a:r>
              <a:rPr lang="en-US" dirty="0" smtClean="0">
                <a:hlinkClick r:id="rId3"/>
              </a:rPr>
              <a:t>http://www.shapeways.com/blog/archives/1155-A-Portal-into-the-Future-2011-in-Review,-and-Whats-to-Come.html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looking at their entire gallery.</a:t>
            </a:r>
          </a:p>
          <a:p>
            <a:endParaRPr lang="en-US" dirty="0" smtClean="0"/>
          </a:p>
          <a:p>
            <a:r>
              <a:rPr lang="en-US" dirty="0" smtClean="0"/>
              <a:t>Oddly, 16+ map viewers, 3+ model exporters for rendering, but only one experimental 3D print exporter.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6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0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0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6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1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3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2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0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EEB3-84E7-4B79-9B66-BBDBD79AD233}" type="datetimeFigureOut">
              <a:rPr lang="en-US" smtClean="0"/>
              <a:t>5/29/12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gif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jpeg"/><Relationship Id="rId5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jpg"/><Relationship Id="rId12" Type="http://schemas.openxmlformats.org/officeDocument/2006/relationships/image" Target="../media/image97.jpg"/><Relationship Id="rId13" Type="http://schemas.openxmlformats.org/officeDocument/2006/relationships/image" Target="../media/image98.jpg"/><Relationship Id="rId14" Type="http://schemas.openxmlformats.org/officeDocument/2006/relationships/image" Target="../media/image99.jpg"/><Relationship Id="rId15" Type="http://schemas.openxmlformats.org/officeDocument/2006/relationships/image" Target="../media/image100.jpg"/><Relationship Id="rId16" Type="http://schemas.openxmlformats.org/officeDocument/2006/relationships/image" Target="../media/image101.jpg"/><Relationship Id="rId17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7" Type="http://schemas.openxmlformats.org/officeDocument/2006/relationships/image" Target="../media/image92.jpg"/><Relationship Id="rId8" Type="http://schemas.openxmlformats.org/officeDocument/2006/relationships/image" Target="../media/image93.jpg"/><Relationship Id="rId9" Type="http://schemas.openxmlformats.org/officeDocument/2006/relationships/image" Target="../media/image94.jpg"/><Relationship Id="rId10" Type="http://schemas.openxmlformats.org/officeDocument/2006/relationships/image" Target="../media/image9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4" Type="http://schemas.openxmlformats.org/officeDocument/2006/relationships/image" Target="../media/image111.jpg"/><Relationship Id="rId5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minecraft.net/" TargetMode="External"/><Relationship Id="rId4" Type="http://schemas.openxmlformats.org/officeDocument/2006/relationships/hyperlink" Target="http://shapeways.com/" TargetMode="External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neways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Mineways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3D Printing for the Game </a:t>
            </a:r>
            <a:r>
              <a:rPr lang="en-US" i="1" dirty="0" err="1" smtClean="0"/>
              <a:t>Minecraft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105400"/>
            <a:ext cx="6400800" cy="1371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Eric Haines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IPG – Suites and Platform Technology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6572622" cy="2971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6"/>
            <a:ext cx="9161101" cy="68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Shapeways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3D printing service provider, consumer-oriented. Some stats for the year 2011:</a:t>
            </a:r>
          </a:p>
          <a:p>
            <a:r>
              <a:rPr lang="en-US" dirty="0" smtClean="0"/>
              <a:t>238,000 models uploaded by users</a:t>
            </a:r>
          </a:p>
          <a:p>
            <a:r>
              <a:rPr lang="en-US" dirty="0" smtClean="0"/>
              <a:t>750,000+ models printed</a:t>
            </a:r>
          </a:p>
          <a:p>
            <a:r>
              <a:rPr lang="en-US" dirty="0" smtClean="0"/>
              <a:t>$270,000 earned by shop owners</a:t>
            </a:r>
          </a:p>
          <a:p>
            <a:r>
              <a:rPr lang="en-US" dirty="0" smtClean="0"/>
              <a:t>100,000+ community members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022112"/>
            <a:ext cx="4191000" cy="1267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63" y="5018275"/>
            <a:ext cx="4120737" cy="12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6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Precursors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0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Minecraft</a:t>
            </a:r>
            <a:r>
              <a:rPr lang="en-US" dirty="0" smtClean="0"/>
              <a:t> and 3D printing look like a great fit.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Minecraft.print</a:t>
            </a:r>
            <a:r>
              <a:rPr lang="en-US" dirty="0" smtClean="0"/>
              <a:t>() by two students at MIT: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505200"/>
            <a:ext cx="4419601" cy="2490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04" y="3505200"/>
            <a:ext cx="3320456" cy="24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4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Smoke, But Little </a:t>
            </a:r>
            <a:r>
              <a:rPr lang="en-US" dirty="0"/>
              <a:t>F</a:t>
            </a:r>
            <a:r>
              <a:rPr lang="en-US" dirty="0" smtClean="0"/>
              <a:t>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Minecraft.print</a:t>
            </a:r>
            <a:r>
              <a:rPr lang="en-US" dirty="0" smtClean="0"/>
              <a:t>() made a big splash in July 2011, but had very few adopters, due to limitations:</a:t>
            </a:r>
          </a:p>
          <a:p>
            <a:r>
              <a:rPr lang="en-US" dirty="0" smtClean="0"/>
              <a:t>You had to mark the 3D selection by actually going into the world and placing (rare) blocks.</a:t>
            </a:r>
          </a:p>
          <a:p>
            <a:r>
              <a:rPr lang="en-US" dirty="0" smtClean="0"/>
              <a:t>You had to install and run Python.</a:t>
            </a:r>
          </a:p>
          <a:p>
            <a:r>
              <a:rPr lang="en-US" dirty="0" smtClean="0"/>
              <a:t>The output STL file had no colors.</a:t>
            </a:r>
          </a:p>
          <a:p>
            <a:r>
              <a:rPr lang="en-US" dirty="0" smtClean="0"/>
              <a:t>There was little guidance as to what to do next, i.e., how to get a print.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Mineways.com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Registered in May 2011, but I got distracted.</a:t>
            </a:r>
          </a:p>
          <a:p>
            <a:r>
              <a:rPr lang="en-US" dirty="0" smtClean="0"/>
              <a:t>Why make a program?</a:t>
            </a:r>
          </a:p>
          <a:p>
            <a:pPr lvl="1"/>
            <a:r>
              <a:rPr lang="en-US" dirty="0" err="1" smtClean="0"/>
              <a:t>Minecraft</a:t>
            </a:r>
            <a:r>
              <a:rPr lang="en-US" dirty="0" smtClean="0"/>
              <a:t> is fun, 3D printing is fun, programming is fun, so this project should be fun-cubed.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Minecraft</a:t>
            </a:r>
            <a:r>
              <a:rPr lang="en-US" dirty="0" smtClean="0"/>
              <a:t> community is a participation-based culture. So, for the honor/ego-boost/karma.</a:t>
            </a:r>
          </a:p>
          <a:p>
            <a:pPr lvl="1"/>
            <a:r>
              <a:rPr lang="en-US" dirty="0" smtClean="0"/>
              <a:t>The MIT guys hadn’t continued their efforts, it’s like they were going to school or something.</a:t>
            </a:r>
          </a:p>
          <a:p>
            <a:pPr lvl="1"/>
            <a:r>
              <a:rPr lang="en-US" dirty="0" smtClean="0"/>
              <a:t>Why not?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726372" cy="472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04" y="1219200"/>
            <a:ext cx="2883853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246062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5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Mineways</a:t>
            </a:r>
            <a:r>
              <a:rPr lang="en-US" dirty="0" smtClean="0"/>
              <a:t>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Interactive</a:t>
            </a:r>
          </a:p>
          <a:p>
            <a:r>
              <a:rPr lang="en-US" sz="3600" dirty="0" smtClean="0"/>
              <a:t>Tight iteration: select,</a:t>
            </a:r>
            <a:br>
              <a:rPr lang="en-US" sz="3600" dirty="0" smtClean="0"/>
            </a:br>
            <a:r>
              <a:rPr lang="en-US" sz="3600" dirty="0" smtClean="0"/>
              <a:t>examine, modify</a:t>
            </a:r>
          </a:p>
          <a:p>
            <a:r>
              <a:rPr lang="en-US" sz="3600" dirty="0"/>
              <a:t>Color </a:t>
            </a:r>
            <a:r>
              <a:rPr lang="en-US" sz="3600" dirty="0" smtClean="0"/>
              <a:t>export</a:t>
            </a:r>
          </a:p>
          <a:p>
            <a:r>
              <a:rPr lang="en-US" sz="3600" dirty="0" smtClean="0"/>
              <a:t>Automatically fix any</a:t>
            </a:r>
            <a:br>
              <a:rPr lang="en-US" sz="3600" dirty="0" smtClean="0"/>
            </a:br>
            <a:r>
              <a:rPr lang="en-US" sz="3600" dirty="0" smtClean="0"/>
              <a:t>mesh print problems</a:t>
            </a:r>
          </a:p>
          <a:p>
            <a:r>
              <a:rPr lang="en-US" sz="3600" dirty="0" smtClean="0"/>
              <a:t>Easy model upload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6083"/>
            <a:ext cx="3636474" cy="44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6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As Interactive as Possible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dirty="0" smtClean="0"/>
              <a:t>Avoid command line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But, user interface coding is a pain (to me)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Solution: open-source mapping program, “</a:t>
            </a:r>
            <a:r>
              <a:rPr lang="en-US" dirty="0" err="1" smtClean="0"/>
              <a:t>minutor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76398"/>
            <a:ext cx="3084724" cy="42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Help the User </a:t>
            </a:r>
            <a:r>
              <a:rPr lang="en-US" dirty="0"/>
              <a:t>A</a:t>
            </a:r>
            <a:r>
              <a:rPr lang="en-US" dirty="0" smtClean="0"/>
              <a:t>long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Super-fast quick start</a:t>
            </a:r>
            <a:r>
              <a:rPr lang="en-US" dirty="0"/>
              <a:t> </a:t>
            </a:r>
            <a:r>
              <a:rPr lang="en-US" dirty="0" smtClean="0"/>
              <a:t>doc</a:t>
            </a:r>
          </a:p>
          <a:p>
            <a:r>
              <a:rPr lang="en-US" dirty="0" smtClean="0"/>
              <a:t>Adjust bottom of 3D box</a:t>
            </a:r>
          </a:p>
          <a:p>
            <a:r>
              <a:rPr lang="en-US" dirty="0" smtClean="0"/>
              <a:t>Context specific tips and warnings</a:t>
            </a:r>
          </a:p>
          <a:p>
            <a:r>
              <a:rPr lang="en-US" dirty="0" smtClean="0"/>
              <a:t>Good progress bar (no “99%” for 2 minutes)</a:t>
            </a:r>
          </a:p>
          <a:p>
            <a:r>
              <a:rPr lang="en-US" dirty="0" smtClean="0"/>
              <a:t>Show cost on export, not after upload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0"/>
            <a:ext cx="3581400" cy="1699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05" y="4572000"/>
            <a:ext cx="402808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0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Tight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Select, export, view,</a:t>
            </a:r>
            <a:br>
              <a:rPr lang="en-US" dirty="0" smtClean="0"/>
            </a:br>
            <a:r>
              <a:rPr lang="en-US" dirty="0" smtClean="0"/>
              <a:t>modify, export</a:t>
            </a:r>
          </a:p>
          <a:p>
            <a:r>
              <a:rPr lang="en-US" dirty="0" smtClean="0"/>
              <a:t>Use existing VRML viewer </a:t>
            </a:r>
            <a:r>
              <a:rPr lang="en-US" dirty="0" smtClean="0">
                <a:sym typeface="Wingdings" pitchFamily="2" charset="2"/>
              </a:rPr>
              <a:t></a:t>
            </a:r>
          </a:p>
          <a:p>
            <a:r>
              <a:rPr lang="en-US" dirty="0" err="1" smtClean="0">
                <a:sym typeface="Wingdings" pitchFamily="2" charset="2"/>
              </a:rPr>
              <a:t>Resizeable</a:t>
            </a:r>
            <a:r>
              <a:rPr lang="en-US" dirty="0" smtClean="0">
                <a:sym typeface="Wingdings" pitchFamily="2" charset="2"/>
              </a:rPr>
              <a:t> selection</a:t>
            </a:r>
          </a:p>
          <a:p>
            <a:r>
              <a:rPr lang="en-US" dirty="0" smtClean="0">
                <a:sym typeface="Wingdings" pitchFamily="2" charset="2"/>
              </a:rPr>
              <a:t>Trivial world reload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82" y="609600"/>
            <a:ext cx="395532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Color Export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Challenges included:</a:t>
            </a:r>
          </a:p>
          <a:p>
            <a:r>
              <a:rPr lang="en-US" dirty="0" smtClean="0"/>
              <a:t>STL has two different color formats</a:t>
            </a:r>
          </a:p>
          <a:p>
            <a:r>
              <a:rPr lang="en-US" dirty="0" err="1" smtClean="0"/>
              <a:t>Shapeways</a:t>
            </a:r>
            <a:r>
              <a:rPr lang="en-US" dirty="0" smtClean="0"/>
              <a:t>’ website misleading about OBJ</a:t>
            </a:r>
          </a:p>
          <a:p>
            <a:r>
              <a:rPr lang="en-US" dirty="0" smtClean="0"/>
              <a:t>Solution: VRML, following the </a:t>
            </a:r>
            <a:r>
              <a:rPr lang="en-US" dirty="0" err="1" smtClean="0"/>
              <a:t>MeshLab</a:t>
            </a:r>
            <a:r>
              <a:rPr lang="en-US" dirty="0" smtClean="0"/>
              <a:t> export format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94" y="1524000"/>
            <a:ext cx="28448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862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8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What’s </a:t>
            </a:r>
            <a:r>
              <a:rPr lang="en-US" dirty="0" err="1" smtClean="0"/>
              <a:t>Minecraft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6948068" cy="4114800"/>
          </a:xfrm>
        </p:spPr>
      </p:pic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computer game. You start in an undeveloped world.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372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Textures: A Tedious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127+ block types, plus variants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Some blocks are like decals: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</a:t>
            </a:r>
            <a:r>
              <a:rPr lang="en-US" dirty="0" smtClean="0"/>
              <a:t>olution: create decal &amp; background combinations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48740"/>
            <a:ext cx="2133600" cy="4907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44" y="3501390"/>
            <a:ext cx="1203960" cy="601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86" y="3501390"/>
            <a:ext cx="601980" cy="601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62" y="3501390"/>
            <a:ext cx="601980" cy="601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8" y="3497233"/>
            <a:ext cx="960608" cy="601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2" y="3501390"/>
            <a:ext cx="60198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Typical Output Texture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0"/>
            <a:ext cx="6248400" cy="6248400"/>
          </a:xfrm>
        </p:spPr>
      </p:pic>
      <p:sp>
        <p:nvSpPr>
          <p:cNvPr id="5" name="TextBox 4"/>
          <p:cNvSpPr txBox="1"/>
          <p:nvPr/>
        </p:nvSpPr>
        <p:spPr>
          <a:xfrm>
            <a:off x="609600" y="1828800"/>
            <a:ext cx="167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Solids </a:t>
            </a:r>
            <a:r>
              <a:rPr lang="en-US" sz="2400" dirty="0" smtClean="0">
                <a:sym typeface="Wingdings" pitchFamily="2" charset="2"/>
              </a:rPr>
              <a:t></a:t>
            </a:r>
          </a:p>
          <a:p>
            <a:endParaRPr lang="en-US" sz="2400" dirty="0">
              <a:sym typeface="Wingdings" pitchFamily="2" charset="2"/>
            </a:endParaRPr>
          </a:p>
          <a:p>
            <a:endParaRPr lang="en-US" sz="2400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Textures </a:t>
            </a:r>
          </a:p>
          <a:p>
            <a:endParaRPr lang="en-US" sz="2400" dirty="0">
              <a:sym typeface="Wingdings" pitchFamily="2" charset="2"/>
            </a:endParaRPr>
          </a:p>
          <a:p>
            <a:endParaRPr lang="en-US" sz="2400" dirty="0" smtClean="0">
              <a:sym typeface="Wingdings" pitchFamily="2" charset="2"/>
            </a:endParaRPr>
          </a:p>
          <a:p>
            <a:endParaRPr lang="en-US" sz="2400" dirty="0">
              <a:sym typeface="Wingdings" pitchFamily="2" charset="2"/>
            </a:endParaRPr>
          </a:p>
          <a:p>
            <a:endParaRPr lang="en-US" sz="2400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Decals 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222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Z</a:t>
            </a:r>
            <a:r>
              <a:rPr lang="en-US" dirty="0" err="1" smtClean="0"/>
              <a:t>Printer</a:t>
            </a:r>
            <a:r>
              <a:rPr lang="en-US" dirty="0" smtClean="0"/>
              <a:t> Texture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3D Printer uses bilinear interpolation. Fix: make 16x16 tiles be 18x18.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66275"/>
            <a:ext cx="3458270" cy="4772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171190"/>
            <a:ext cx="4001347" cy="30010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800600" y="1981200"/>
            <a:ext cx="914400" cy="19050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00600" y="1981200"/>
            <a:ext cx="685800" cy="20574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14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Mesh Cleanup and Healing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Problems include:</a:t>
            </a:r>
          </a:p>
          <a:p>
            <a:r>
              <a:rPr lang="en-US" dirty="0" smtClean="0"/>
              <a:t>Lack of gravity</a:t>
            </a:r>
          </a:p>
          <a:p>
            <a:r>
              <a:rPr lang="en-US" dirty="0" smtClean="0"/>
              <a:t>Not all blocks are cubes</a:t>
            </a:r>
          </a:p>
          <a:p>
            <a:r>
              <a:rPr lang="en-US" dirty="0" smtClean="0"/>
              <a:t>Watertight surfaces</a:t>
            </a:r>
          </a:p>
          <a:p>
            <a:r>
              <a:rPr lang="en-US" dirty="0" smtClean="0"/>
              <a:t>Cost (without hollowing)</a:t>
            </a:r>
          </a:p>
          <a:p>
            <a:r>
              <a:rPr lang="en-US" dirty="0" smtClean="0"/>
              <a:t>Wall and column thickness</a:t>
            </a:r>
          </a:p>
          <a:p>
            <a:r>
              <a:rPr lang="en-US" dirty="0" smtClean="0"/>
              <a:t>Minutiae: filling in tunnels, entrance sealing, tree removal, options to remove glass, etc.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1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Floating Object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obvious problems, some not so obvious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93086"/>
            <a:ext cx="3548449" cy="1994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52629"/>
            <a:ext cx="3548449" cy="1994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252628"/>
            <a:ext cx="4118961" cy="40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Floating Can Be Fine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Shapeways</a:t>
            </a:r>
            <a:r>
              <a:rPr lang="en-US" dirty="0" smtClean="0"/>
              <a:t>’ printers need no support structures: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Lower-end or specialized printers do: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66119"/>
            <a:ext cx="2453840" cy="1643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66119"/>
            <a:ext cx="2479244" cy="1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495800"/>
            <a:ext cx="1580197" cy="1772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06686"/>
            <a:ext cx="2658276" cy="1772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60" y="2166120"/>
            <a:ext cx="2479244" cy="166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3157339" cy="17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1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“3D Printing” Looks So Easy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1138_Zprinter_650_0358_LOW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296784" cy="48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Additive Manufacturing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first part is like printing, it lays down layers: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6096000" cy="39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Then Subtractive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you dig your model out: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8" y="2209800"/>
            <a:ext cx="5940222" cy="39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More Subtraction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vacuum it: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8" y="2209800"/>
            <a:ext cx="5940222" cy="39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9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What’s </a:t>
            </a:r>
            <a:r>
              <a:rPr lang="en-US" dirty="0" err="1" smtClean="0"/>
              <a:t>Minecraft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Everything is modifiable. You can build a house…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315200" cy="4108704"/>
          </a:xfrm>
        </p:spPr>
      </p:pic>
    </p:spTree>
    <p:extLst>
      <p:ext uri="{BB962C8B-B14F-4D97-AF65-F5344CB8AC3E}">
        <p14:creationId xmlns:p14="http://schemas.microsoft.com/office/powerpoint/2010/main" val="275801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Bit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clean with pressurized air: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9" y="2209800"/>
            <a:ext cx="5940220" cy="39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Last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douse with superglue. It’s just that easy!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9" y="2209800"/>
            <a:ext cx="5940220" cy="39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Floating Object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dirty="0" smtClean="0"/>
              <a:t>Detect floating objects:</a:t>
            </a:r>
          </a:p>
          <a:p>
            <a:r>
              <a:rPr lang="en-US" sz="3400" dirty="0" smtClean="0"/>
              <a:t>Find all object groups: solid blocks connected by faces, i.e. 6-connected voxels. Use seed fill.</a:t>
            </a:r>
          </a:p>
          <a:p>
            <a:r>
              <a:rPr lang="en-US" sz="3400" dirty="0" smtClean="0"/>
              <a:t>Check if groups touch on edges or corners.</a:t>
            </a:r>
          </a:p>
          <a:p>
            <a:r>
              <a:rPr lang="en-US" sz="3400" dirty="0" smtClean="0"/>
              <a:t>If a group is not eventually connected to ground, delete if small, else warn user. 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95400"/>
            <a:ext cx="2628900" cy="8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6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Floating Object Debug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Show the user what objects are floating – the “ground” objects are transparent.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03258"/>
            <a:ext cx="2285999" cy="3254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2" y="2803258"/>
            <a:ext cx="2285999" cy="3254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3258"/>
            <a:ext cx="2285999" cy="32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Manifold (Watertight)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Shapeways</a:t>
            </a:r>
            <a:r>
              <a:rPr lang="en-US" dirty="0" smtClean="0"/>
              <a:t> requires that you avoid having an edge shared by two separate solids.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 reality, they will almost</a:t>
            </a:r>
            <a:br>
              <a:rPr lang="en-US" dirty="0" smtClean="0"/>
            </a:br>
            <a:r>
              <a:rPr lang="en-US" dirty="0" smtClean="0"/>
              <a:t>always accept and print</a:t>
            </a:r>
            <a:br>
              <a:rPr lang="en-US" dirty="0" smtClean="0"/>
            </a:br>
            <a:r>
              <a:rPr lang="en-US" dirty="0" smtClean="0"/>
              <a:t>models with shared edges.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This is good, as fewer</a:t>
            </a:r>
            <a:br>
              <a:rPr lang="en-US" dirty="0" smtClean="0"/>
            </a:br>
            <a:r>
              <a:rPr lang="en-US" dirty="0" smtClean="0"/>
              <a:t>blocks are then added.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79" y="2667000"/>
            <a:ext cx="3591530" cy="33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Touching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a group does touch another group, add blocks to join the groups. Also a debug display mode: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43200"/>
            <a:ext cx="2362700" cy="3152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81" y="2743200"/>
            <a:ext cx="2323489" cy="3152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4190"/>
            <a:ext cx="2365666" cy="31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0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Don’t Print What You Can’t See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Hollowing can cut costs by 3x or more.</a:t>
            </a:r>
          </a:p>
          <a:p>
            <a:r>
              <a:rPr lang="en-US" dirty="0" smtClean="0"/>
              <a:t>My trick is to fill in all interior “bubbles” found, then hollow out the single solid mass.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31" y="3505199"/>
            <a:ext cx="2296379" cy="2554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05200"/>
            <a:ext cx="2941085" cy="255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4" y="3505199"/>
            <a:ext cx="2941084" cy="25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8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Thickness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Various rules of thumb: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Tricky to detect!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Partial solutions:</a:t>
            </a:r>
          </a:p>
          <a:p>
            <a:r>
              <a:rPr lang="en-US" dirty="0"/>
              <a:t>E</a:t>
            </a:r>
            <a:r>
              <a:rPr lang="en-US" dirty="0" smtClean="0"/>
              <a:t>xport at 2 mm/block, a safe thickness for walls.</a:t>
            </a:r>
          </a:p>
          <a:p>
            <a:r>
              <a:rPr lang="en-US" dirty="0" smtClean="0"/>
              <a:t>Allow smaller blocks, but safely hollow.</a:t>
            </a:r>
          </a:p>
          <a:p>
            <a:r>
              <a:rPr lang="en-US" dirty="0" smtClean="0"/>
              <a:t>Give user warnings, solutions, tutorials.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10" y="1600200"/>
            <a:ext cx="425669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7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Final Answer: Horrifying Dialog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But, the norm is “hit OK”. Defaults are carefully chosen.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Could be made a separate menu item, but it’s honestly easier to hit “OK” (or Enter key).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3763386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Shapeways</a:t>
            </a:r>
            <a:r>
              <a:rPr lang="en-US" dirty="0" smtClean="0"/>
              <a:t> Upload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4384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Shapeways</a:t>
            </a:r>
            <a:r>
              <a:rPr lang="en-US" dirty="0" smtClean="0"/>
              <a:t> accepts a .zip file of the model and texture.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Upload is</a:t>
            </a:r>
            <a:br>
              <a:rPr lang="en-US" dirty="0" smtClean="0"/>
            </a:br>
            <a:r>
              <a:rPr lang="en-US" dirty="0" smtClean="0"/>
              <a:t>pretty easy: .zip and title.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95664"/>
            <a:ext cx="5029577" cy="48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1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What’s </a:t>
            </a:r>
            <a:r>
              <a:rPr lang="en-US" dirty="0" err="1" smtClean="0"/>
              <a:t>Minecraft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…to protect yourself from monsters.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8068235" cy="3429000"/>
          </a:xfrm>
        </p:spPr>
      </p:pic>
      <p:sp>
        <p:nvSpPr>
          <p:cNvPr id="9" name="TextBox 8"/>
          <p:cNvSpPr txBox="1"/>
          <p:nvPr/>
        </p:nvSpPr>
        <p:spPr>
          <a:xfrm>
            <a:off x="490847" y="5486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But lots of people just build...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873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Setting Up 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743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Is a bit of a pain: the </a:t>
            </a:r>
            <a:r>
              <a:rPr lang="en-US" dirty="0" err="1" smtClean="0"/>
              <a:t>Shapeways</a:t>
            </a:r>
            <a:r>
              <a:rPr lang="en-US" dirty="0" smtClean="0"/>
              <a:t> “live web page” is slow to update, a bit tedious to edit. Still, just a few minutes to do.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57597"/>
            <a:ext cx="5325108" cy="45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6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Upload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often upload VRML file instead of ZIP</a:t>
            </a:r>
          </a:p>
          <a:p>
            <a:r>
              <a:rPr lang="en-US" dirty="0" smtClean="0"/>
              <a:t>Solution: export only the ZIP by default</a:t>
            </a:r>
          </a:p>
          <a:p>
            <a:r>
              <a:rPr lang="en-US" dirty="0" err="1" smtClean="0"/>
              <a:t>Shapeways</a:t>
            </a:r>
            <a:r>
              <a:rPr lang="en-US" dirty="0" smtClean="0"/>
              <a:t> has an API to upload a model to their website. </a:t>
            </a:r>
          </a:p>
          <a:p>
            <a:pPr lvl="1"/>
            <a:r>
              <a:rPr lang="en-US" dirty="0" err="1" smtClean="0"/>
              <a:t>Minetoys</a:t>
            </a:r>
            <a:r>
              <a:rPr lang="en-US" dirty="0" smtClean="0"/>
              <a:t> uses it – fine for small models.</a:t>
            </a:r>
          </a:p>
          <a:p>
            <a:r>
              <a:rPr lang="en-US" dirty="0" smtClean="0"/>
              <a:t>Uploads still sometimes fail, often with little feedback from </a:t>
            </a:r>
            <a:r>
              <a:rPr lang="en-US" dirty="0" err="1" smtClean="0"/>
              <a:t>Shapeways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8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Smoke…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Launched on </a:t>
            </a:r>
            <a:r>
              <a:rPr lang="en-US" dirty="0" err="1" smtClean="0"/>
              <a:t>reddit</a:t>
            </a:r>
            <a:r>
              <a:rPr lang="en-US" dirty="0" smtClean="0"/>
              <a:t> on Christmas Eve 2011. </a:t>
            </a:r>
            <a:r>
              <a:rPr lang="en-US" dirty="0" err="1" smtClean="0"/>
              <a:t>Upvoted</a:t>
            </a:r>
            <a:r>
              <a:rPr lang="en-US" dirty="0" smtClean="0"/>
              <a:t>!</a:t>
            </a:r>
          </a:p>
          <a:p>
            <a:r>
              <a:rPr lang="en-US" dirty="0" smtClean="0"/>
              <a:t>YouTube video: 2 minutes from installation, to export, to preview, to model upload.</a:t>
            </a:r>
          </a:p>
          <a:p>
            <a:r>
              <a:rPr lang="en-US" dirty="0"/>
              <a:t>V</a:t>
            </a:r>
            <a:r>
              <a:rPr lang="en-US" dirty="0" smtClean="0"/>
              <a:t>ideo gets 90K views in a week.</a:t>
            </a:r>
          </a:p>
          <a:p>
            <a:r>
              <a:rPr lang="en-US" dirty="0" err="1" smtClean="0"/>
              <a:t>Engadget</a:t>
            </a:r>
            <a:r>
              <a:rPr lang="en-US" dirty="0" smtClean="0"/>
              <a:t> and others blog it January 3</a:t>
            </a:r>
            <a:r>
              <a:rPr lang="en-US" baseline="30000" dirty="0" smtClean="0"/>
              <a:t>rd</a:t>
            </a:r>
            <a:r>
              <a:rPr lang="en-US" dirty="0" smtClean="0"/>
              <a:t>, another 75k views.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790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… and Some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20,000+ downloads of the program to date.</a:t>
            </a:r>
          </a:p>
          <a:p>
            <a:r>
              <a:rPr lang="en-US" dirty="0" smtClean="0"/>
              <a:t>Hundreds, maybe thousands, of model uploads to </a:t>
            </a:r>
            <a:r>
              <a:rPr lang="en-US" dirty="0" err="1" smtClean="0"/>
              <a:t>Shapeways</a:t>
            </a:r>
            <a:r>
              <a:rPr lang="en-US" dirty="0" smtClean="0"/>
              <a:t> (hard to track without using </a:t>
            </a:r>
            <a:r>
              <a:rPr lang="en-US" dirty="0" err="1" smtClean="0"/>
              <a:t>Shapeways</a:t>
            </a:r>
            <a:r>
              <a:rPr lang="en-US" dirty="0" smtClean="0"/>
              <a:t>’ API).</a:t>
            </a:r>
          </a:p>
          <a:p>
            <a:r>
              <a:rPr lang="en-US" dirty="0" smtClean="0"/>
              <a:t>Volunteer helps port the program to the Mac by using WINE.</a:t>
            </a:r>
          </a:p>
          <a:p>
            <a:r>
              <a:rPr lang="en-US" dirty="0" smtClean="0"/>
              <a:t>Many YouTube and webpage tutorials are created by users, in many languages.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6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Some Examples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1" y="3723300"/>
            <a:ext cx="3676939" cy="2448900"/>
          </a:xfrm>
        </p:spPr>
      </p:pic>
      <p:sp>
        <p:nvSpPr>
          <p:cNvPr id="5" name="TextBox 4"/>
          <p:cNvSpPr txBox="1"/>
          <p:nvPr/>
        </p:nvSpPr>
        <p:spPr>
          <a:xfrm>
            <a:off x="533400" y="3326289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Sentinel Castle, by Mauricio Vives                        World in a Bowl, by </a:t>
            </a:r>
            <a:r>
              <a:rPr lang="en-US" i="1" dirty="0" err="1" smtClean="0"/>
              <a:t>Nefashu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83" y="1010945"/>
            <a:ext cx="3302105" cy="231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84" y="3695621"/>
            <a:ext cx="3302104" cy="2476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7" y="1267994"/>
            <a:ext cx="3662053" cy="20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4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Still More Examples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1" y="3655062"/>
            <a:ext cx="3541820" cy="25831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1" y="1205191"/>
            <a:ext cx="3541819" cy="1995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381" y="3276600"/>
            <a:ext cx="788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Olympic starship, by </a:t>
            </a:r>
            <a:r>
              <a:rPr lang="en-US" i="1" dirty="0" err="1" smtClean="0"/>
              <a:t>Momentaneously</a:t>
            </a:r>
            <a:r>
              <a:rPr lang="en-US" i="1" dirty="0" smtClean="0"/>
              <a:t>         </a:t>
            </a:r>
            <a:r>
              <a:rPr lang="en-US" i="1" dirty="0" err="1" smtClean="0"/>
              <a:t>Chainlandia</a:t>
            </a:r>
            <a:r>
              <a:rPr lang="en-US" i="1" dirty="0" smtClean="0"/>
              <a:t>, by </a:t>
            </a:r>
            <a:r>
              <a:rPr lang="en-US" i="1" dirty="0" err="1" smtClean="0"/>
              <a:t>combineelite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84" y="1219200"/>
            <a:ext cx="3694316" cy="1995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84" y="3645932"/>
            <a:ext cx="3694316" cy="25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And More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298448"/>
            <a:ext cx="1524000" cy="1524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99232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2999232"/>
            <a:ext cx="15240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1298448"/>
            <a:ext cx="1523889" cy="1523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2999232"/>
            <a:ext cx="1527048" cy="1527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999232"/>
            <a:ext cx="152400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00016"/>
            <a:ext cx="1524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4700016"/>
            <a:ext cx="1524000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4700016"/>
            <a:ext cx="1524000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1298448"/>
            <a:ext cx="1527048" cy="15270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4700016"/>
            <a:ext cx="1524000" cy="1524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8448"/>
            <a:ext cx="1524000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80" y="4700016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36" y="3007500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88" y="1298448"/>
            <a:ext cx="1527048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8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Open Source For The Win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719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Using “</a:t>
            </a:r>
            <a:r>
              <a:rPr lang="en-US" dirty="0" err="1"/>
              <a:t>m</a:t>
            </a:r>
            <a:r>
              <a:rPr lang="en-US" dirty="0" err="1" smtClean="0"/>
              <a:t>inutor</a:t>
            </a:r>
            <a:r>
              <a:rPr lang="en-US" dirty="0" smtClean="0"/>
              <a:t>” saves me a lot of time.</a:t>
            </a:r>
          </a:p>
          <a:p>
            <a:r>
              <a:rPr lang="en-US" dirty="0" smtClean="0"/>
              <a:t>Bonus: I collaborate with </a:t>
            </a:r>
            <a:r>
              <a:rPr lang="en-US" dirty="0" err="1" smtClean="0"/>
              <a:t>minutor’s</a:t>
            </a:r>
            <a:r>
              <a:rPr lang="en-US" dirty="0" smtClean="0"/>
              <a:t> creator.</a:t>
            </a:r>
          </a:p>
          <a:p>
            <a:r>
              <a:rPr lang="en-US" dirty="0" smtClean="0"/>
              <a:t>Double bonus: outside user submits fix when </a:t>
            </a:r>
            <a:r>
              <a:rPr lang="en-US" dirty="0" err="1" smtClean="0"/>
              <a:t>Minecraft</a:t>
            </a:r>
            <a:r>
              <a:rPr lang="en-US" dirty="0" smtClean="0"/>
              <a:t> world format changes.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3962400" cy="41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Not a Perfect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Initial message missed the mark for some:</a:t>
            </a:r>
          </a:p>
          <a:p>
            <a:r>
              <a:rPr lang="en-US" dirty="0" smtClean="0"/>
              <a:t>“I don’t have a 3D printer”</a:t>
            </a:r>
          </a:p>
          <a:p>
            <a:r>
              <a:rPr lang="en-US" dirty="0" smtClean="0"/>
              <a:t>“That big print shown in that video cost $630”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55788"/>
            <a:ext cx="4026326" cy="2685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55789"/>
            <a:ext cx="4014570" cy="2685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Not a Perfect World,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Bugs turned some people off: </a:t>
            </a:r>
            <a:r>
              <a:rPr lang="en-US" b="1" dirty="0" smtClean="0"/>
              <a:t>you get one shot with the consumer</a:t>
            </a:r>
            <a:endParaRPr lang="en-US" dirty="0"/>
          </a:p>
          <a:p>
            <a:r>
              <a:rPr lang="en-US" dirty="0" smtClean="0"/>
              <a:t>Biggest bug of all: </a:t>
            </a:r>
            <a:r>
              <a:rPr lang="en-US" dirty="0" err="1" smtClean="0"/>
              <a:t>multibyte</a:t>
            </a:r>
            <a:r>
              <a:rPr lang="en-US" dirty="0" smtClean="0"/>
              <a:t> character path names.</a:t>
            </a:r>
          </a:p>
          <a:p>
            <a:pPr lvl="1"/>
            <a:r>
              <a:rPr lang="en-US" dirty="0" smtClean="0"/>
              <a:t>Umlauts and spaces in path and file names.</a:t>
            </a:r>
          </a:p>
          <a:p>
            <a:pPr lvl="1"/>
            <a:r>
              <a:rPr lang="en-US" dirty="0" err="1" smtClean="0"/>
              <a:t>Multibyte</a:t>
            </a:r>
            <a:r>
              <a:rPr lang="en-US" dirty="0" smtClean="0"/>
              <a:t> characters not supported by VRML or OBJ file formats; need a </a:t>
            </a:r>
            <a:r>
              <a:rPr lang="en-US" i="1" dirty="0" smtClean="0"/>
              <a:t>good</a:t>
            </a:r>
            <a:r>
              <a:rPr lang="en-US" dirty="0" smtClean="0"/>
              <a:t> translator.</a:t>
            </a:r>
          </a:p>
          <a:p>
            <a:pPr lvl="1"/>
            <a:r>
              <a:rPr lang="en-US" dirty="0" smtClean="0"/>
              <a:t>VRML supports spaces in filenames, </a:t>
            </a:r>
            <a:r>
              <a:rPr lang="en-US" dirty="0" err="1" smtClean="0"/>
              <a:t>Shapeways</a:t>
            </a:r>
            <a:r>
              <a:rPr lang="en-US" dirty="0" smtClean="0"/>
              <a:t> does not.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4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Many Block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6629400" cy="4972050"/>
          </a:xfrm>
        </p:spPr>
      </p:pic>
    </p:spTree>
    <p:extLst>
      <p:ext uri="{BB962C8B-B14F-4D97-AF65-F5344CB8AC3E}">
        <p14:creationId xmlns:p14="http://schemas.microsoft.com/office/powerpoint/2010/main" val="328612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Still and All, A Fun Thing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1" y="1447800"/>
            <a:ext cx="7960864" cy="4477987"/>
          </a:xfrm>
        </p:spPr>
      </p:pic>
      <p:sp>
        <p:nvSpPr>
          <p:cNvPr id="5" name="TextBox 4"/>
          <p:cNvSpPr txBox="1"/>
          <p:nvPr/>
        </p:nvSpPr>
        <p:spPr>
          <a:xfrm>
            <a:off x="533400" y="592578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made with Arnold, by </a:t>
            </a:r>
            <a:r>
              <a:rPr lang="en-US" i="1" dirty="0" err="1" smtClean="0"/>
              <a:t>Estopero</a:t>
            </a:r>
            <a:r>
              <a:rPr lang="en-US" i="1" dirty="0" smtClean="0"/>
              <a:t>. To appear on the cover of “3D Artist” magazine.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075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Competition == Success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5410200" cy="5035550"/>
          </a:xfrm>
        </p:spPr>
      </p:pic>
    </p:spTree>
    <p:extLst>
      <p:ext uri="{BB962C8B-B14F-4D97-AF65-F5344CB8AC3E}">
        <p14:creationId xmlns:p14="http://schemas.microsoft.com/office/powerpoint/2010/main" val="62162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487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Northwestern University Campus, by Ben Rothman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3200400"/>
            <a:ext cx="2971799" cy="2377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853737"/>
            <a:ext cx="497840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143000"/>
            <a:ext cx="3200400" cy="19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4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5638800" cy="401574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715000"/>
            <a:ext cx="82296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Ford Engineering Design Center, by Ben Rothman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715000"/>
            <a:ext cx="82296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Ford Engineering Design Center, by Ben Rothman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5356047" cy="40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3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715000"/>
            <a:ext cx="82296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Ford Engineering Design Center, by Ben Rothman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5356047" cy="40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6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The Appeal of Voxels to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217"/>
            <a:ext cx="510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Ease of use: everyone knows how to stack blocks</a:t>
            </a:r>
          </a:p>
          <a:p>
            <a:r>
              <a:rPr lang="en-US" dirty="0" smtClean="0"/>
              <a:t>Understandable: maps to real-world</a:t>
            </a:r>
          </a:p>
          <a:p>
            <a:r>
              <a:rPr lang="en-US" dirty="0" smtClean="0"/>
              <a:t>Precise</a:t>
            </a:r>
          </a:p>
          <a:p>
            <a:r>
              <a:rPr lang="en-US" dirty="0" smtClean="0"/>
              <a:t>More elaborate tools available as desired, e.g. </a:t>
            </a:r>
            <a:r>
              <a:rPr lang="en-US" dirty="0" err="1" smtClean="0"/>
              <a:t>VoxelSniper</a:t>
            </a:r>
            <a:r>
              <a:rPr lang="en-US" dirty="0" smtClean="0"/>
              <a:t>, </a:t>
            </a:r>
            <a:r>
              <a:rPr lang="en-US" dirty="0" err="1" smtClean="0"/>
              <a:t>WorldEdit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365760"/>
            <a:ext cx="1143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55" y="3962400"/>
            <a:ext cx="2761488" cy="2209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104" y="1676400"/>
            <a:ext cx="2762248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8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Appeal to Programmers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Simple, simple, simple:</a:t>
            </a:r>
          </a:p>
          <a:p>
            <a:r>
              <a:rPr lang="en-US" dirty="0" smtClean="0"/>
              <a:t>Uniform size and grid fits data structures</a:t>
            </a:r>
          </a:p>
          <a:p>
            <a:r>
              <a:rPr lang="en-US" dirty="0" smtClean="0"/>
              <a:t>Cellular rules for checking properties</a:t>
            </a:r>
          </a:p>
          <a:p>
            <a:r>
              <a:rPr lang="en-US" dirty="0" smtClean="0"/>
              <a:t>Efficiency via </a:t>
            </a:r>
            <a:r>
              <a:rPr lang="en-US" dirty="0" err="1" smtClean="0"/>
              <a:t>octrees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Voxel rendering well-researched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365760"/>
            <a:ext cx="1143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45" y="1648522"/>
            <a:ext cx="3184962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Maybe a Modeling Paradigm?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Minecraft</a:t>
            </a:r>
            <a:r>
              <a:rPr lang="en-US" dirty="0" smtClean="0"/>
              <a:t> has the most active mod community of any game, ever. Kinect as model capture: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3762900" cy="3248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78" y="2742967"/>
            <a:ext cx="4419600" cy="32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4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My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Ease of use is absolutely key</a:t>
            </a:r>
            <a:endParaRPr lang="en-US" dirty="0" smtClean="0"/>
          </a:p>
          <a:p>
            <a:pPr lvl="1"/>
            <a:r>
              <a:rPr lang="en-US" dirty="0" smtClean="0"/>
              <a:t>When poor, only dedicated users are involved</a:t>
            </a:r>
          </a:p>
          <a:p>
            <a:r>
              <a:rPr lang="en-US" b="1" dirty="0" smtClean="0"/>
              <a:t>3D printing is pricey</a:t>
            </a:r>
            <a:r>
              <a:rPr lang="en-US" dirty="0" smtClean="0"/>
              <a:t>, and the color material (“sandstone”) is brittle</a:t>
            </a:r>
          </a:p>
          <a:p>
            <a:pPr lvl="1"/>
            <a:r>
              <a:rPr lang="en-US" dirty="0" smtClean="0"/>
              <a:t>Atoms evolve slower than electrons</a:t>
            </a:r>
          </a:p>
          <a:p>
            <a:r>
              <a:rPr lang="en-US" dirty="0" smtClean="0"/>
              <a:t>Voxels are easy to program and use</a:t>
            </a:r>
          </a:p>
          <a:p>
            <a:r>
              <a:rPr lang="en-US" dirty="0" smtClean="0"/>
              <a:t>Community involvement – open-source, mod making, texture creators, 3D artists – makes for more success &amp; happiness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9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Things Built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Starships, for example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" y="1969325"/>
            <a:ext cx="3294413" cy="3499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38200"/>
            <a:ext cx="4507992" cy="25345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53881"/>
            <a:ext cx="4507992" cy="2807416"/>
          </a:xfrm>
        </p:spPr>
      </p:pic>
    </p:spTree>
    <p:extLst>
      <p:ext uri="{BB962C8B-B14F-4D97-AF65-F5344CB8AC3E}">
        <p14:creationId xmlns:p14="http://schemas.microsoft.com/office/powerpoint/2010/main" val="144726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00104"/>
            <a:ext cx="4343400" cy="579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8" y="1371600"/>
            <a:ext cx="3276600" cy="49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7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Mineways</a:t>
            </a:r>
            <a:r>
              <a:rPr lang="en-US" dirty="0" smtClean="0"/>
              <a:t> is at </a:t>
            </a:r>
            <a:r>
              <a:rPr lang="en-US" dirty="0" smtClean="0">
                <a:hlinkClick r:id="rId2"/>
              </a:rPr>
              <a:t>http://mineways.com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Minecraft</a:t>
            </a:r>
            <a:r>
              <a:rPr lang="en-US" dirty="0" smtClean="0"/>
              <a:t> is at </a:t>
            </a:r>
            <a:r>
              <a:rPr lang="en-US" dirty="0" smtClean="0">
                <a:hlinkClick r:id="rId3"/>
              </a:rPr>
              <a:t>http://minecraft.net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Shapeways</a:t>
            </a:r>
            <a:r>
              <a:rPr lang="en-US" dirty="0" smtClean="0"/>
              <a:t> is at </a:t>
            </a:r>
            <a:r>
              <a:rPr lang="en-US" dirty="0" smtClean="0">
                <a:hlinkClick r:id="rId4"/>
              </a:rPr>
              <a:t>http://shapeways.com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This presentation uses images under Fair Use for educational purposes. The images should not otherwise be reused or distributed without permission from the owners.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2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Things Built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Working computers, calculators, instruments…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7" y="1790704"/>
            <a:ext cx="4307045" cy="222288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00" y="1790705"/>
            <a:ext cx="3390443" cy="2247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4156035"/>
            <a:ext cx="3584294" cy="2016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35" y="4126053"/>
            <a:ext cx="3715492" cy="20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9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Things Built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nd many, many buildings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26" y="3736839"/>
            <a:ext cx="4368505" cy="2341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3" y="1778123"/>
            <a:ext cx="3712927" cy="20318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51" y="381000"/>
            <a:ext cx="4366980" cy="3122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2" y="4000647"/>
            <a:ext cx="3712927" cy="20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9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Popularity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Minecraft</a:t>
            </a:r>
            <a:r>
              <a:rPr lang="en-US" dirty="0" smtClean="0"/>
              <a:t> has:</a:t>
            </a:r>
          </a:p>
          <a:p>
            <a:r>
              <a:rPr lang="en-US" dirty="0" smtClean="0"/>
              <a:t>30+ million registered </a:t>
            </a:r>
            <a:r>
              <a:rPr lang="en-US" strike="sngStrike" dirty="0" smtClean="0"/>
              <a:t>users</a:t>
            </a:r>
            <a:r>
              <a:rPr lang="en-US" dirty="0" smtClean="0"/>
              <a:t> </a:t>
            </a:r>
            <a:r>
              <a:rPr lang="en-US" i="1" dirty="0" smtClean="0"/>
              <a:t>architects</a:t>
            </a:r>
          </a:p>
          <a:p>
            <a:r>
              <a:rPr lang="en-US" dirty="0"/>
              <a:t>6</a:t>
            </a:r>
            <a:r>
              <a:rPr lang="en-US" dirty="0" smtClean="0"/>
              <a:t>+ million people have bought the game</a:t>
            </a:r>
          </a:p>
          <a:p>
            <a:pPr lvl="1"/>
            <a:r>
              <a:rPr lang="en-US" dirty="0" smtClean="0"/>
              <a:t>$200K to $350K a day, not including handheld market</a:t>
            </a:r>
          </a:p>
          <a:p>
            <a:r>
              <a:rPr lang="en-US" dirty="0" smtClean="0"/>
              <a:t>255 million pages found by Google</a:t>
            </a:r>
          </a:p>
          <a:p>
            <a:r>
              <a:rPr lang="en-US" dirty="0" smtClean="0"/>
              <a:t>5.3 million YouTube videos</a:t>
            </a:r>
          </a:p>
          <a:p>
            <a:r>
              <a:rPr lang="en-US" dirty="0" smtClean="0"/>
              <a:t>88,250 projects, 12,582 texture packs, 2,968 code modifications/add-ons for download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- and that’s on just one community site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ThemeSummit2012</Template>
  <TotalTime>18550</TotalTime>
  <Words>2531</Words>
  <Application>Microsoft Macintosh PowerPoint</Application>
  <PresentationFormat>On-screen Show (4:3)</PresentationFormat>
  <Paragraphs>336</Paragraphs>
  <Slides>61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Mineways: 3D Printing for the Game Minecraft </vt:lpstr>
      <vt:lpstr>What’s Minecraft?</vt:lpstr>
      <vt:lpstr>What’s Minecraft?</vt:lpstr>
      <vt:lpstr>What’s Minecraft?</vt:lpstr>
      <vt:lpstr>Many Block Types</vt:lpstr>
      <vt:lpstr>Things Built</vt:lpstr>
      <vt:lpstr>Things Built</vt:lpstr>
      <vt:lpstr>Things Built</vt:lpstr>
      <vt:lpstr>Popularity</vt:lpstr>
      <vt:lpstr>Shapeways</vt:lpstr>
      <vt:lpstr>Precursors</vt:lpstr>
      <vt:lpstr>Smoke, But Little Fire</vt:lpstr>
      <vt:lpstr>Mineways.com</vt:lpstr>
      <vt:lpstr>Demo</vt:lpstr>
      <vt:lpstr>Mineways Goals</vt:lpstr>
      <vt:lpstr>As Interactive as Possible</vt:lpstr>
      <vt:lpstr>Help the User Along</vt:lpstr>
      <vt:lpstr>Tight Integration</vt:lpstr>
      <vt:lpstr>Color Export</vt:lpstr>
      <vt:lpstr>Textures: A Tedious Business</vt:lpstr>
      <vt:lpstr>A Typical Output Texture</vt:lpstr>
      <vt:lpstr>ZPrinter Texture Interpolation</vt:lpstr>
      <vt:lpstr>Mesh Cleanup and Healing</vt:lpstr>
      <vt:lpstr>Floating Object Problem</vt:lpstr>
      <vt:lpstr>Floating Can Be Fine</vt:lpstr>
      <vt:lpstr>“3D Printing” Looks So Easy</vt:lpstr>
      <vt:lpstr>Additive Manufacturing</vt:lpstr>
      <vt:lpstr>Then Subtractive</vt:lpstr>
      <vt:lpstr>More Subtraction</vt:lpstr>
      <vt:lpstr>A Bit More</vt:lpstr>
      <vt:lpstr>The Last Step</vt:lpstr>
      <vt:lpstr>Floating Object Solution</vt:lpstr>
      <vt:lpstr>Floating Object Debug</vt:lpstr>
      <vt:lpstr>Manifold (Watertight) Surfaces</vt:lpstr>
      <vt:lpstr>Touching Groups</vt:lpstr>
      <vt:lpstr>Don’t Print What You Can’t See</vt:lpstr>
      <vt:lpstr>Thickness Requirements</vt:lpstr>
      <vt:lpstr>Final Answer: Horrifying Dialog</vt:lpstr>
      <vt:lpstr>Shapeways Upload Example</vt:lpstr>
      <vt:lpstr>Setting Up Shop</vt:lpstr>
      <vt:lpstr>Upload Problems</vt:lpstr>
      <vt:lpstr>Smoke…</vt:lpstr>
      <vt:lpstr>… and Some Fire</vt:lpstr>
      <vt:lpstr>Some Examples</vt:lpstr>
      <vt:lpstr>Still More Examples</vt:lpstr>
      <vt:lpstr>And More</vt:lpstr>
      <vt:lpstr>Open Source For The Win</vt:lpstr>
      <vt:lpstr>Not a Perfect World</vt:lpstr>
      <vt:lpstr>Not a Perfect World, part 2</vt:lpstr>
      <vt:lpstr>Still and All, A Fun Thing</vt:lpstr>
      <vt:lpstr>Competition == Success</vt:lpstr>
      <vt:lpstr>A Practical Use</vt:lpstr>
      <vt:lpstr>A Practical Use</vt:lpstr>
      <vt:lpstr>A Practical Use</vt:lpstr>
      <vt:lpstr>A Practical Use</vt:lpstr>
      <vt:lpstr>The Appeal of Voxels to Users</vt:lpstr>
      <vt:lpstr>The Appeal to Programmers</vt:lpstr>
      <vt:lpstr>Maybe a Modeling Paradigm?</vt:lpstr>
      <vt:lpstr>My Takeaways</vt:lpstr>
      <vt:lpstr>Questions?</vt:lpstr>
      <vt:lpstr>Notes</vt:lpstr>
    </vt:vector>
  </TitlesOfParts>
  <Company>Autodesk,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Mineways: 3D Printing for Minecraft Gamers Postmortem</dc:title>
  <dc:creator>Eric Haines</dc:creator>
  <cp:lastModifiedBy>Eric Haines</cp:lastModifiedBy>
  <cp:revision>108</cp:revision>
  <dcterms:created xsi:type="dcterms:W3CDTF">2012-03-23T15:29:45Z</dcterms:created>
  <dcterms:modified xsi:type="dcterms:W3CDTF">2012-05-30T16:16:29Z</dcterms:modified>
</cp:coreProperties>
</file>